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311" r:id="rId4"/>
    <p:sldId id="312" r:id="rId5"/>
    <p:sldId id="313" r:id="rId6"/>
    <p:sldId id="314" r:id="rId7"/>
    <p:sldId id="315" r:id="rId8"/>
    <p:sldId id="282" r:id="rId9"/>
    <p:sldId id="285" r:id="rId10"/>
    <p:sldId id="288" r:id="rId11"/>
    <p:sldId id="287" r:id="rId12"/>
    <p:sldId id="316" r:id="rId13"/>
    <p:sldId id="317" r:id="rId14"/>
    <p:sldId id="318" r:id="rId15"/>
    <p:sldId id="319" r:id="rId16"/>
    <p:sldId id="310" r:id="rId17"/>
    <p:sldId id="305" r:id="rId18"/>
    <p:sldId id="308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3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28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602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64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6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2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0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95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702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074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177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3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500A2-DC9F-4C98-9EE8-079F48463797}" type="datetimeFigureOut">
              <a:rPr lang="ko-KR" altLang="en-US" smtClean="0"/>
              <a:t>2021-06-22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FCCF7-B42A-4506-80F3-1FD9CC20F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4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6.png"/><Relationship Id="rId5" Type="http://schemas.microsoft.com/office/2007/relationships/hdphoto" Target="../media/hdphoto6.wdp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microsoft.com/office/2007/relationships/hdphoto" Target="../media/hdphoto6.wdp"/><Relationship Id="rId7" Type="http://schemas.openxmlformats.org/officeDocument/2006/relationships/image" Target="../media/image48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0"/>
            <a:ext cx="12192000" cy="5467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b="57818"/>
          <a:stretch/>
        </p:blipFill>
        <p:spPr>
          <a:xfrm>
            <a:off x="3569232" y="-3606936"/>
            <a:ext cx="5053536" cy="3606936"/>
          </a:xfrm>
          <a:prstGeom prst="rect">
            <a:avLst/>
          </a:prstGeom>
          <a:effectLst>
            <a:outerShdw blurRad="1016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0" y="4797200"/>
            <a:ext cx="5394960" cy="7414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59" r="56584"/>
          <a:stretch/>
        </p:blipFill>
        <p:spPr>
          <a:xfrm>
            <a:off x="-2943776" y="2631441"/>
            <a:ext cx="2809363" cy="42265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6" t="62605"/>
          <a:stretch/>
        </p:blipFill>
        <p:spPr>
          <a:xfrm>
            <a:off x="12192000" y="2424934"/>
            <a:ext cx="2736901" cy="44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9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-0.195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7074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3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2.96296E-6 L 0 0.5939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0.23932 1.85185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-0.21836 -1.85185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37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54118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1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 l="16305"/>
          <a:stretch/>
        </p:blipFill>
        <p:spPr>
          <a:xfrm>
            <a:off x="0" y="1"/>
            <a:ext cx="4678680" cy="4190628"/>
          </a:xfrm>
          <a:prstGeom prst="rect">
            <a:avLst/>
          </a:prstGeom>
          <a:blipFill dpi="0" rotWithShape="1">
            <a:blip r:embed="rId6">
              <a:alphaModFix amt="58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a:blipFill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0490" y="1644"/>
            <a:ext cx="13046700" cy="6858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317050"/>
            <a:ext cx="4798417" cy="6743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9646" y="377385"/>
            <a:ext cx="506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1_ 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시원한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타격감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8720" y="3728964"/>
            <a:ext cx="6220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 err="1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피버</a:t>
            </a:r>
            <a:r>
              <a:rPr lang="ko-KR" altLang="en-US" sz="5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및 </a:t>
            </a:r>
            <a:r>
              <a:rPr lang="ko-KR" altLang="en-US" sz="5400" dirty="0" err="1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화면연출</a:t>
            </a:r>
            <a:endParaRPr lang="ko-KR" altLang="en-US" sz="5400" dirty="0">
              <a:solidFill>
                <a:schemeClr val="bg1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720" y="4776086"/>
            <a:ext cx="61792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39340" y="4950572"/>
            <a:ext cx="5069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무한 크리티컬로 시원한 굴착</a:t>
            </a:r>
            <a:r>
              <a:rPr lang="en-US" altLang="ko-KR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!</a:t>
            </a: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화려한 모드 이펙트</a:t>
            </a:r>
            <a:r>
              <a:rPr lang="en-US" altLang="ko-KR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" name="3_fever80%">
            <a:hlinkClick r:id="" action="ppaction://media"/>
            <a:extLst>
              <a:ext uri="{FF2B5EF4-FFF2-40B4-BE49-F238E27FC236}">
                <a16:creationId xmlns:a16="http://schemas.microsoft.com/office/drawing/2014/main" id="{32E881B2-611E-4466-92C3-3A4918798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8969" y="612989"/>
            <a:ext cx="3110541" cy="5610083"/>
          </a:xfrm>
          <a:prstGeom prst="roundRect">
            <a:avLst>
              <a:gd name="adj" fmla="val 5439"/>
            </a:avLst>
          </a:prstGeom>
          <a:ln w="76200">
            <a:solidFill>
              <a:schemeClr val="tx2">
                <a:lumMod val="50000"/>
              </a:schemeClr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0302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54118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1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 l="16305"/>
          <a:stretch/>
        </p:blipFill>
        <p:spPr>
          <a:xfrm>
            <a:off x="0" y="1"/>
            <a:ext cx="4678680" cy="4190628"/>
          </a:xfrm>
          <a:prstGeom prst="rect">
            <a:avLst/>
          </a:prstGeom>
          <a:blipFill dpi="0" rotWithShape="1">
            <a:blip r:embed="rId6">
              <a:alphaModFix amt="58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a:blipFill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0490" y="1644"/>
            <a:ext cx="13046700" cy="6858000"/>
          </a:xfrm>
          <a:prstGeom prst="rect">
            <a:avLst/>
          </a:prstGeom>
        </p:spPr>
      </p:pic>
      <p:pic>
        <p:nvPicPr>
          <p:cNvPr id="3" name="2_combination80%">
            <a:hlinkClick r:id="" action="ppaction://media"/>
            <a:extLst>
              <a:ext uri="{FF2B5EF4-FFF2-40B4-BE49-F238E27FC236}">
                <a16:creationId xmlns:a16="http://schemas.microsoft.com/office/drawing/2014/main" id="{6C4A76CC-B186-4BDC-937F-54759B6628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8238" y="609698"/>
            <a:ext cx="3110856" cy="5610651"/>
          </a:xfrm>
          <a:prstGeom prst="roundRect">
            <a:avLst>
              <a:gd name="adj" fmla="val 5439"/>
            </a:avLst>
          </a:prstGeom>
          <a:ln w="76200">
            <a:solidFill>
              <a:schemeClr val="tx2">
                <a:lumMod val="50000"/>
              </a:schemeClr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9" name="직사각형 18"/>
          <p:cNvSpPr/>
          <p:nvPr/>
        </p:nvSpPr>
        <p:spPr>
          <a:xfrm>
            <a:off x="0" y="317050"/>
            <a:ext cx="4798417" cy="6743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9646" y="377385"/>
            <a:ext cx="506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1_ 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시원한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타격감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340" y="3728964"/>
            <a:ext cx="5069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무기 디자인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188720" y="4776086"/>
            <a:ext cx="61792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29914" y="4950572"/>
            <a:ext cx="6179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무기 종류 별 </a:t>
            </a:r>
            <a:r>
              <a:rPr lang="en-US" altLang="ko-KR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단계 강화</a:t>
            </a:r>
            <a:r>
              <a:rPr lang="en-US" altLang="ko-KR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디자인으로 레벨 변화를 시각적으로 체감</a:t>
            </a:r>
          </a:p>
        </p:txBody>
      </p:sp>
    </p:spTree>
    <p:extLst>
      <p:ext uri="{BB962C8B-B14F-4D97-AF65-F5344CB8AC3E}">
        <p14:creationId xmlns:p14="http://schemas.microsoft.com/office/powerpoint/2010/main" val="300311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그래피티이(가) 표시된 사진&#10;&#10;자동 생성된 설명">
            <a:extLst>
              <a:ext uri="{FF2B5EF4-FFF2-40B4-BE49-F238E27FC236}">
                <a16:creationId xmlns:a16="http://schemas.microsoft.com/office/drawing/2014/main" id="{A833890A-D57E-4492-BADB-84EFB65CF9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14588">
            <a:off x="7647139" y="-113064"/>
            <a:ext cx="5141971" cy="38545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C65960-A310-4051-9501-E09284762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7300" y="-4706"/>
            <a:ext cx="1304670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03"/>
            <a:ext cx="5796746" cy="64968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901980-EBC8-41FB-85D5-934121DD62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50"/>
          <a:stretch/>
        </p:blipFill>
        <p:spPr>
          <a:xfrm>
            <a:off x="228364" y="-2"/>
            <a:ext cx="6925420" cy="6858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794500" y="317050"/>
            <a:ext cx="5405609" cy="6743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68528" y="377385"/>
            <a:ext cx="506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2_ 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뜨거운 스토리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8340" y="3728964"/>
            <a:ext cx="5069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effectLst>
                  <a:outerShdw blurRad="152400" dir="2100000" sx="107000" sy="107000" algn="tl" rotWithShape="0">
                    <a:prstClr val="black"/>
                  </a:outerShdw>
                </a:effectLst>
                <a:latin typeface="a시월구일3" panose="02020600000000000000" pitchFamily="18" charset="-127"/>
                <a:ea typeface="a시월구일3" panose="02020600000000000000" pitchFamily="18" charset="-127"/>
              </a:rPr>
              <a:t>땅파라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152400" dir="2100000" sx="107000" sy="107000" algn="tl" rotWithShape="0">
                    <a:prstClr val="black"/>
                  </a:outerShdw>
                </a:effectLst>
                <a:latin typeface="a시월구일3" panose="02020600000000000000" pitchFamily="18" charset="-127"/>
                <a:ea typeface="a시월구일3" panose="02020600000000000000" pitchFamily="18" charset="-127"/>
              </a:rPr>
              <a:t> 광식아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541520" y="4776086"/>
            <a:ext cx="61792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98340" y="4950572"/>
            <a:ext cx="6804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어머니에 </a:t>
            </a:r>
            <a:r>
              <a:rPr lang="ko-KR" altLang="en-US" sz="24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등짝</a:t>
            </a:r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스매싱에 광산으로 향한 광식이</a:t>
            </a:r>
            <a:r>
              <a:rPr lang="en-US" altLang="ko-KR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과연 그 앞에 닥친 운명은</a:t>
            </a:r>
            <a:r>
              <a:rPr lang="en-US" altLang="ko-KR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78635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그래피티이(가) 표시된 사진&#10;&#10;자동 생성된 설명">
            <a:extLst>
              <a:ext uri="{FF2B5EF4-FFF2-40B4-BE49-F238E27FC236}">
                <a16:creationId xmlns:a16="http://schemas.microsoft.com/office/drawing/2014/main" id="{C31967EE-A1ED-42BC-85BB-151A23CD53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1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14588">
            <a:off x="7647139" y="-113064"/>
            <a:ext cx="5141971" cy="38545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D00E52-FD0B-4DD7-8A75-AE5E1C7C5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7300" y="-4706"/>
            <a:ext cx="13046700" cy="6858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794500" y="317050"/>
            <a:ext cx="5405609" cy="6743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68528" y="377385"/>
            <a:ext cx="506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2_ 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뜨거운 스토리</a:t>
            </a:r>
          </a:p>
        </p:txBody>
      </p:sp>
      <p:pic>
        <p:nvPicPr>
          <p:cNvPr id="2" name="4_upgrade60%">
            <a:hlinkClick r:id="" action="ppaction://media"/>
            <a:extLst>
              <a:ext uri="{FF2B5EF4-FFF2-40B4-BE49-F238E27FC236}">
                <a16:creationId xmlns:a16="http://schemas.microsoft.com/office/drawing/2014/main" id="{327DB922-2AD5-4882-A787-F91036DC01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090" y="611342"/>
            <a:ext cx="3110857" cy="5610653"/>
          </a:xfrm>
          <a:prstGeom prst="roundRect">
            <a:avLst>
              <a:gd name="adj" fmla="val 5439"/>
            </a:avLst>
          </a:prstGeom>
          <a:ln w="76200">
            <a:solidFill>
              <a:schemeClr val="tx2">
                <a:lumMod val="50000"/>
              </a:schemeClr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1" name="TextBox 10"/>
          <p:cNvSpPr txBox="1"/>
          <p:nvPr/>
        </p:nvSpPr>
        <p:spPr>
          <a:xfrm>
            <a:off x="4498339" y="3728964"/>
            <a:ext cx="6533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스토리를 통한 변화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541520" y="4776086"/>
            <a:ext cx="61792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98340" y="4950572"/>
            <a:ext cx="6804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스토리 전개가 단순 재미 뿐 아니라</a:t>
            </a:r>
            <a:endParaRPr lang="en-US" altLang="ko-KR" sz="2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인게임에서 변화를 주는 요소로 작용</a:t>
            </a:r>
          </a:p>
        </p:txBody>
      </p:sp>
    </p:spTree>
    <p:extLst>
      <p:ext uri="{BB962C8B-B14F-4D97-AF65-F5344CB8AC3E}">
        <p14:creationId xmlns:p14="http://schemas.microsoft.com/office/powerpoint/2010/main" val="31426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FB1EF37-99A1-40CC-B653-5EC1B7D07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2336">
            <a:off x="-315015" y="-4889983"/>
            <a:ext cx="5105346" cy="89765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다른, 사진, 많은, 묶음이(가) 표시된 사진&#10;&#10;자동 생성된 설명">
            <a:extLst>
              <a:ext uri="{FF2B5EF4-FFF2-40B4-BE49-F238E27FC236}">
                <a16:creationId xmlns:a16="http://schemas.microsoft.com/office/drawing/2014/main" id="{32324C3C-0836-440D-9A5F-1590CE19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20294">
            <a:off x="236150" y="-802192"/>
            <a:ext cx="7105228" cy="48670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4704C6B-3904-4C4E-8098-8366DCA76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93362">
            <a:off x="1947513" y="-1264266"/>
            <a:ext cx="5105346" cy="8976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EEEFA8-3931-48B6-BE3C-713C50A692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6117">
            <a:off x="1108113" y="2198240"/>
            <a:ext cx="5240729" cy="17469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4D569C-B661-49D6-9BB1-1D939CEE4D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5" r="35285"/>
          <a:stretch/>
        </p:blipFill>
        <p:spPr>
          <a:xfrm rot="21377266">
            <a:off x="2683863" y="1153280"/>
            <a:ext cx="2233555" cy="28923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0FCAA3-229A-4C4A-B3CF-76037748C6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5"/>
          <a:stretch/>
        </p:blipFill>
        <p:spPr>
          <a:xfrm>
            <a:off x="3654714" y="429404"/>
            <a:ext cx="3549122" cy="3352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E1D8558-B917-4429-B1A7-6D4745571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0813">
            <a:off x="2585875" y="-685209"/>
            <a:ext cx="5105346" cy="8976550"/>
          </a:xfrm>
          <a:prstGeom prst="rect">
            <a:avLst/>
          </a:prstGeom>
        </p:spPr>
      </p:pic>
      <p:pic>
        <p:nvPicPr>
          <p:cNvPr id="26" name="그림 25" descr="그래피티이(가) 표시된 사진&#10;&#10;자동 생성된 설명">
            <a:extLst>
              <a:ext uri="{FF2B5EF4-FFF2-40B4-BE49-F238E27FC236}">
                <a16:creationId xmlns:a16="http://schemas.microsoft.com/office/drawing/2014/main" id="{CFDD39F7-348A-49EC-A843-ACFD43C3857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41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14588">
            <a:off x="7647139" y="-113064"/>
            <a:ext cx="5141971" cy="38545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1682EB-1741-4168-9117-1A64F515B0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0"/>
          <a:stretch/>
        </p:blipFill>
        <p:spPr>
          <a:xfrm rot="10800000">
            <a:off x="7791370" y="-4708"/>
            <a:ext cx="6506381" cy="6858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794500" y="317050"/>
            <a:ext cx="5405609" cy="6743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68528" y="377385"/>
            <a:ext cx="506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2_ 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뜨거운 스토리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541520" y="4776086"/>
            <a:ext cx="61792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08F465-BE2F-4599-BCC9-0D741D0FDC0D}"/>
              </a:ext>
            </a:extLst>
          </p:cNvPr>
          <p:cNvSpPr txBox="1"/>
          <p:nvPr/>
        </p:nvSpPr>
        <p:spPr>
          <a:xfrm>
            <a:off x="4498339" y="3728964"/>
            <a:ext cx="6533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몬스터들의</a:t>
            </a:r>
            <a:r>
              <a:rPr lang="ko-KR" altLang="en-US" sz="5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등장</a:t>
            </a:r>
            <a:endParaRPr lang="en-US" altLang="ko-KR" sz="5400" dirty="0">
              <a:solidFill>
                <a:schemeClr val="bg1"/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198DF3-DEBD-45DB-858E-86598C3DF232}"/>
              </a:ext>
            </a:extLst>
          </p:cNvPr>
          <p:cNvSpPr txBox="1"/>
          <p:nvPr/>
        </p:nvSpPr>
        <p:spPr>
          <a:xfrm>
            <a:off x="4498340" y="4950572"/>
            <a:ext cx="7096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몬스터들이</a:t>
            </a:r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스토리의 전개에 맞춰 변화</a:t>
            </a:r>
            <a:r>
              <a:rPr lang="en-US" altLang="ko-KR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적의 등장으로 </a:t>
            </a:r>
            <a:r>
              <a:rPr lang="ko-KR" altLang="en-US" sz="24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클리커</a:t>
            </a:r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게임의 단조로움을 줄이고 </a:t>
            </a:r>
            <a:endParaRPr lang="en-US" altLang="ko-KR" sz="2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게임에 집중할 수 있도록 유도</a:t>
            </a:r>
          </a:p>
        </p:txBody>
      </p:sp>
    </p:spTree>
    <p:extLst>
      <p:ext uri="{BB962C8B-B14F-4D97-AF65-F5344CB8AC3E}">
        <p14:creationId xmlns:p14="http://schemas.microsoft.com/office/powerpoint/2010/main" val="20770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그래피티이(가) 표시된 사진&#10;&#10;자동 생성된 설명">
            <a:extLst>
              <a:ext uri="{FF2B5EF4-FFF2-40B4-BE49-F238E27FC236}">
                <a16:creationId xmlns:a16="http://schemas.microsoft.com/office/drawing/2014/main" id="{05CC664B-A957-4F9B-B831-642CCF7C44A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14588">
            <a:off x="7647139" y="-113064"/>
            <a:ext cx="5141971" cy="38545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2E2DD1-1FB6-46DA-A188-4127132DF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7300" y="-4706"/>
            <a:ext cx="13046700" cy="685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508451"/>
            <a:ext cx="2234990" cy="1787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직사각형 18"/>
          <p:cNvSpPr/>
          <p:nvPr/>
        </p:nvSpPr>
        <p:spPr>
          <a:xfrm>
            <a:off x="6794500" y="317050"/>
            <a:ext cx="5405609" cy="6743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68528" y="377385"/>
            <a:ext cx="506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2_ 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뜨거운 스토리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33" y="1451564"/>
            <a:ext cx="2280986" cy="1824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9" y="2796901"/>
            <a:ext cx="2403779" cy="1923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81" y="4002130"/>
            <a:ext cx="2800054" cy="2240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901980-EBC8-41FB-85D5-934121DD62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50"/>
          <a:stretch/>
        </p:blipFill>
        <p:spPr>
          <a:xfrm>
            <a:off x="570359" y="0"/>
            <a:ext cx="692542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8339" y="3728964"/>
            <a:ext cx="6533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배경 테마 </a:t>
            </a:r>
            <a:r>
              <a:rPr lang="en-US" altLang="ko-KR" sz="5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4</a:t>
            </a:r>
            <a:r>
              <a:rPr lang="ko-KR" altLang="en-US" sz="5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종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541520" y="4776086"/>
            <a:ext cx="61792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8ACAB9-9499-4943-9613-39239EE07714}"/>
              </a:ext>
            </a:extLst>
          </p:cNvPr>
          <p:cNvSpPr txBox="1"/>
          <p:nvPr/>
        </p:nvSpPr>
        <p:spPr>
          <a:xfrm>
            <a:off x="4498340" y="4950572"/>
            <a:ext cx="6804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굴착을 진행함에 따라 색다른 배경 등장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스테이지 마다 변화하는 배경과 </a:t>
            </a:r>
            <a:r>
              <a:rPr lang="ko-KR" altLang="en-US" sz="24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몬스터들</a:t>
            </a:r>
            <a:endParaRPr lang="ko-KR" altLang="en-US" sz="2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4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025" y="-1700018"/>
            <a:ext cx="20193802" cy="1241658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F7AAC2-DD85-42B8-9895-5CB752863F99}"/>
              </a:ext>
            </a:extLst>
          </p:cNvPr>
          <p:cNvCxnSpPr/>
          <p:nvPr/>
        </p:nvCxnSpPr>
        <p:spPr>
          <a:xfrm flipH="1">
            <a:off x="-35168" y="530454"/>
            <a:ext cx="502918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57CC2E-8AA7-4905-8D3B-AF80AA7D4541}"/>
              </a:ext>
            </a:extLst>
          </p:cNvPr>
          <p:cNvSpPr txBox="1"/>
          <p:nvPr/>
        </p:nvSpPr>
        <p:spPr>
          <a:xfrm>
            <a:off x="467750" y="315010"/>
            <a:ext cx="9781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수익화 모델</a:t>
            </a:r>
            <a:endParaRPr lang="en-US" altLang="ko-KR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3E9D265-E21B-48C3-8819-105992FAF04E}"/>
              </a:ext>
            </a:extLst>
          </p:cNvPr>
          <p:cNvGrpSpPr/>
          <p:nvPr/>
        </p:nvGrpSpPr>
        <p:grpSpPr>
          <a:xfrm>
            <a:off x="2690879" y="2818317"/>
            <a:ext cx="1611311" cy="1492271"/>
            <a:chOff x="1933578" y="1474721"/>
            <a:chExt cx="1276895" cy="118256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037E97A-DD85-40A8-84F4-51D84187D55A}"/>
                </a:ext>
              </a:extLst>
            </p:cNvPr>
            <p:cNvGrpSpPr/>
            <p:nvPr/>
          </p:nvGrpSpPr>
          <p:grpSpPr>
            <a:xfrm>
              <a:off x="1933578" y="1474721"/>
              <a:ext cx="1276895" cy="733152"/>
              <a:chOff x="727833" y="1239444"/>
              <a:chExt cx="1896608" cy="1088971"/>
            </a:xfrm>
          </p:grpSpPr>
          <p:pic>
            <p:nvPicPr>
              <p:cNvPr id="9" name="그림 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28791EF6-E5C2-4889-ACA5-9F1426CD9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833" y="1239444"/>
                <a:ext cx="1200933" cy="907905"/>
              </a:xfrm>
              <a:prstGeom prst="rect">
                <a:avLst/>
              </a:prstGeom>
              <a:effectLst>
                <a:glow rad="139700">
                  <a:schemeClr val="bg1">
                    <a:alpha val="49000"/>
                  </a:schemeClr>
                </a:glow>
              </a:effectLst>
            </p:spPr>
          </p:pic>
          <p:pic>
            <p:nvPicPr>
              <p:cNvPr id="11" name="그림 10" descr="그리기, 장난감이(가) 표시된 사진&#10;&#10;자동 생성된 설명">
                <a:extLst>
                  <a:ext uri="{FF2B5EF4-FFF2-40B4-BE49-F238E27FC236}">
                    <a16:creationId xmlns:a16="http://schemas.microsoft.com/office/drawing/2014/main" id="{65348FCE-D3B6-4C97-8FD2-BE36D9C21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3191" y="1329977"/>
                <a:ext cx="1331250" cy="998438"/>
              </a:xfrm>
              <a:prstGeom prst="rect">
                <a:avLst/>
              </a:prstGeom>
              <a:effectLst>
                <a:glow rad="139700">
                  <a:schemeClr val="bg1">
                    <a:alpha val="49000"/>
                  </a:schemeClr>
                </a:glow>
              </a:effectLst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63754-89AA-4C6E-9A27-CAE24637D591}"/>
                </a:ext>
              </a:extLst>
            </p:cNvPr>
            <p:cNvSpPr txBox="1"/>
            <p:nvPr/>
          </p:nvSpPr>
          <p:spPr>
            <a:xfrm>
              <a:off x="1943100" y="2318728"/>
              <a:ext cx="1267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월구일2" panose="02020600000000000000" pitchFamily="18" charset="-127"/>
                  <a:ea typeface="a시월구일2" panose="02020600000000000000" pitchFamily="18" charset="-127"/>
                </a:rPr>
                <a:t>광고 상자</a:t>
              </a:r>
              <a:endPara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6833581-9C8C-413F-B62C-1591752B2BE3}"/>
              </a:ext>
            </a:extLst>
          </p:cNvPr>
          <p:cNvGrpSpPr/>
          <p:nvPr/>
        </p:nvGrpSpPr>
        <p:grpSpPr>
          <a:xfrm>
            <a:off x="4595861" y="2617061"/>
            <a:ext cx="1743690" cy="1716511"/>
            <a:chOff x="3676851" y="1297020"/>
            <a:chExt cx="1381800" cy="136026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8E0E2C1-652B-4752-9C98-B36D849AB290}"/>
                </a:ext>
              </a:extLst>
            </p:cNvPr>
            <p:cNvGrpSpPr/>
            <p:nvPr/>
          </p:nvGrpSpPr>
          <p:grpSpPr>
            <a:xfrm>
              <a:off x="3676851" y="1297020"/>
              <a:ext cx="1381800" cy="927697"/>
              <a:chOff x="3647214" y="1277237"/>
              <a:chExt cx="1381800" cy="927697"/>
            </a:xfrm>
          </p:grpSpPr>
          <p:pic>
            <p:nvPicPr>
              <p:cNvPr id="5" name="그림 4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9C8374D0-7092-44DD-AB88-1F2E10895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7214" y="1277237"/>
                <a:ext cx="808530" cy="742231"/>
              </a:xfrm>
              <a:prstGeom prst="rect">
                <a:avLst/>
              </a:prstGeom>
              <a:effectLst>
                <a:glow rad="165100">
                  <a:schemeClr val="bg1">
                    <a:alpha val="49000"/>
                  </a:schemeClr>
                </a:glow>
              </a:effectLst>
            </p:spPr>
          </p:pic>
          <p:pic>
            <p:nvPicPr>
              <p:cNvPr id="15" name="그림 14" descr="장난감이(가) 표시된 사진&#10;&#10;자동 생성된 설명">
                <a:extLst>
                  <a:ext uri="{FF2B5EF4-FFF2-40B4-BE49-F238E27FC236}">
                    <a16:creationId xmlns:a16="http://schemas.microsoft.com/office/drawing/2014/main" id="{8CA3D8C0-A30E-4953-BA99-0449C2914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1479" y="1604727"/>
                <a:ext cx="977535" cy="600207"/>
              </a:xfrm>
              <a:prstGeom prst="rect">
                <a:avLst/>
              </a:prstGeom>
              <a:effectLst>
                <a:glow rad="165100">
                  <a:schemeClr val="bg1">
                    <a:alpha val="49000"/>
                  </a:schemeClr>
                </a:glow>
              </a:effectLst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EC8547-F33A-43AB-A8F4-4B185DEE5F1D}"/>
                </a:ext>
              </a:extLst>
            </p:cNvPr>
            <p:cNvSpPr txBox="1"/>
            <p:nvPr/>
          </p:nvSpPr>
          <p:spPr>
            <a:xfrm>
              <a:off x="3729459" y="2318728"/>
              <a:ext cx="1267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일회성 버프</a:t>
              </a:r>
              <a:endPara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9F16714-CBD8-440F-BCF2-C901B8007DDC}"/>
              </a:ext>
            </a:extLst>
          </p:cNvPr>
          <p:cNvGrpSpPr/>
          <p:nvPr/>
        </p:nvGrpSpPr>
        <p:grpSpPr>
          <a:xfrm>
            <a:off x="769203" y="2696798"/>
            <a:ext cx="1615937" cy="1594977"/>
            <a:chOff x="5341300" y="1393331"/>
            <a:chExt cx="1280561" cy="1263951"/>
          </a:xfrm>
          <a:effectLst>
            <a:glow>
              <a:schemeClr val="tx1">
                <a:alpha val="50000"/>
              </a:schemeClr>
            </a:glow>
          </a:effectLst>
        </p:grpSpPr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E6B165D6-D61E-4176-9140-AEFF1386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4488" y="1393331"/>
              <a:ext cx="1267373" cy="735076"/>
            </a:xfrm>
            <a:prstGeom prst="rect">
              <a:avLst/>
            </a:prstGeom>
            <a:effectLst>
              <a:glow rad="127000">
                <a:schemeClr val="bg1">
                  <a:alpha val="37000"/>
                </a:schemeClr>
              </a:glow>
            </a:effec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61FC84-6DCB-4F33-A971-98F26675405F}"/>
                </a:ext>
              </a:extLst>
            </p:cNvPr>
            <p:cNvSpPr txBox="1"/>
            <p:nvPr/>
          </p:nvSpPr>
          <p:spPr>
            <a:xfrm>
              <a:off x="5341300" y="2318728"/>
              <a:ext cx="1267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월구일2" panose="02020600000000000000" pitchFamily="18" charset="-127"/>
                  <a:ea typeface="a시월구일2" panose="02020600000000000000" pitchFamily="18" charset="-127"/>
                </a:rPr>
                <a:t>부활</a:t>
              </a:r>
              <a:endPara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444D951-D485-4374-A263-5D115EB1609A}"/>
              </a:ext>
            </a:extLst>
          </p:cNvPr>
          <p:cNvGrpSpPr/>
          <p:nvPr/>
        </p:nvGrpSpPr>
        <p:grpSpPr>
          <a:xfrm>
            <a:off x="7545684" y="2659203"/>
            <a:ext cx="1599295" cy="1655255"/>
            <a:chOff x="6945306" y="1345563"/>
            <a:chExt cx="1267373" cy="1311719"/>
          </a:xfrm>
        </p:grpSpPr>
        <p:pic>
          <p:nvPicPr>
            <p:cNvPr id="13" name="그림 12" descr="장난감이(가) 표시된 사진&#10;&#10;자동 생성된 설명">
              <a:extLst>
                <a:ext uri="{FF2B5EF4-FFF2-40B4-BE49-F238E27FC236}">
                  <a16:creationId xmlns:a16="http://schemas.microsoft.com/office/drawing/2014/main" id="{306FBF79-460E-4FAC-93C0-25ACA9B07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90226" y="1345563"/>
              <a:ext cx="977535" cy="768343"/>
            </a:xfrm>
            <a:prstGeom prst="rect">
              <a:avLst/>
            </a:prstGeom>
            <a:effectLst>
              <a:glow rad="127000">
                <a:schemeClr val="bg1">
                  <a:alpha val="48000"/>
                </a:schemeClr>
              </a:glow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41E740-FDD4-4EF3-916F-8563F21CFC65}"/>
                </a:ext>
              </a:extLst>
            </p:cNvPr>
            <p:cNvSpPr txBox="1"/>
            <p:nvPr/>
          </p:nvSpPr>
          <p:spPr>
            <a:xfrm>
              <a:off x="6945306" y="2318728"/>
              <a:ext cx="1267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영구 버프</a:t>
              </a:r>
              <a:endPara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46AF916-92D4-43B1-A5A6-BE86AC414BF9}"/>
              </a:ext>
            </a:extLst>
          </p:cNvPr>
          <p:cNvGrpSpPr/>
          <p:nvPr/>
        </p:nvGrpSpPr>
        <p:grpSpPr>
          <a:xfrm>
            <a:off x="9524899" y="2592667"/>
            <a:ext cx="1702123" cy="1739840"/>
            <a:chOff x="8572201" y="1278533"/>
            <a:chExt cx="1348860" cy="137874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5AC53E4-0D00-4C5A-9E07-081454D69280}"/>
                </a:ext>
              </a:extLst>
            </p:cNvPr>
            <p:cNvGrpSpPr/>
            <p:nvPr/>
          </p:nvGrpSpPr>
          <p:grpSpPr>
            <a:xfrm>
              <a:off x="8582717" y="1278533"/>
              <a:ext cx="1338344" cy="999474"/>
              <a:chOff x="3608500" y="3404208"/>
              <a:chExt cx="2328465" cy="1738895"/>
            </a:xfrm>
          </p:grpSpPr>
          <p:pic>
            <p:nvPicPr>
              <p:cNvPr id="19" name="그림 18" descr="장난감, 그리기이(가) 표시된 사진&#10;&#10;자동 생성된 설명">
                <a:extLst>
                  <a:ext uri="{FF2B5EF4-FFF2-40B4-BE49-F238E27FC236}">
                    <a16:creationId xmlns:a16="http://schemas.microsoft.com/office/drawing/2014/main" id="{0227A787-30A5-4F17-95A7-2FC0942CC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08500" y="3404208"/>
                <a:ext cx="1207725" cy="1562796"/>
              </a:xfrm>
              <a:prstGeom prst="rect">
                <a:avLst/>
              </a:prstGeom>
              <a:effectLst>
                <a:glow rad="127000">
                  <a:schemeClr val="bg1">
                    <a:alpha val="51000"/>
                  </a:schemeClr>
                </a:glow>
              </a:effectLst>
            </p:spPr>
          </p:pic>
          <p:pic>
            <p:nvPicPr>
              <p:cNvPr id="21" name="그림 20" descr="장난감이(가) 표시된 사진&#10;&#10;자동 생성된 설명">
                <a:extLst>
                  <a:ext uri="{FF2B5EF4-FFF2-40B4-BE49-F238E27FC236}">
                    <a16:creationId xmlns:a16="http://schemas.microsoft.com/office/drawing/2014/main" id="{E6A3279D-D775-4B58-A3BC-5AD935065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2700" y="3533030"/>
                <a:ext cx="1244265" cy="1413485"/>
              </a:xfrm>
              <a:prstGeom prst="rect">
                <a:avLst/>
              </a:prstGeom>
              <a:effectLst>
                <a:glow rad="127000">
                  <a:schemeClr val="bg1">
                    <a:alpha val="51000"/>
                  </a:schemeClr>
                </a:glow>
              </a:effectLst>
            </p:spPr>
          </p:pic>
          <p:pic>
            <p:nvPicPr>
              <p:cNvPr id="17" name="그림 16" descr="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37CFEBFE-7332-4091-BC66-841722784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27075" y="3479040"/>
                <a:ext cx="1331250" cy="1664063"/>
              </a:xfrm>
              <a:prstGeom prst="rect">
                <a:avLst/>
              </a:prstGeom>
              <a:effectLst>
                <a:glow rad="127000">
                  <a:schemeClr val="bg1">
                    <a:alpha val="51000"/>
                  </a:schemeClr>
                </a:glow>
              </a:effec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44A97-F52D-47EE-8B6F-6951FB74D090}"/>
                </a:ext>
              </a:extLst>
            </p:cNvPr>
            <p:cNvSpPr txBox="1"/>
            <p:nvPr/>
          </p:nvSpPr>
          <p:spPr>
            <a:xfrm>
              <a:off x="8572201" y="2318728"/>
              <a:ext cx="1267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스킨</a:t>
              </a:r>
              <a:endPara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AA3042E-298A-4EF4-A226-355C824CAB4A}"/>
              </a:ext>
            </a:extLst>
          </p:cNvPr>
          <p:cNvSpPr txBox="1"/>
          <p:nvPr/>
        </p:nvSpPr>
        <p:spPr>
          <a:xfrm>
            <a:off x="2654149" y="1706006"/>
            <a:ext cx="191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광고 보상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2EA244-EC06-4477-98A9-78157E6B0934}"/>
              </a:ext>
            </a:extLst>
          </p:cNvPr>
          <p:cNvSpPr txBox="1"/>
          <p:nvPr/>
        </p:nvSpPr>
        <p:spPr>
          <a:xfrm>
            <a:off x="8500789" y="1706006"/>
            <a:ext cx="191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인앱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 결제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55D3F42-0F19-407C-AAA5-E1E60F744B3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025" y="-8113660"/>
            <a:ext cx="20193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" y="1492028"/>
            <a:ext cx="12191999" cy="4404400"/>
          </a:xfrm>
          <a:prstGeom prst="rect">
            <a:avLst/>
          </a:prstGeom>
          <a:gradFill flip="none" rotWithShape="1">
            <a:gsLst>
              <a:gs pos="50000">
                <a:srgbClr val="000000"/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9566" y="3336994"/>
            <a:ext cx="4523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홍보판넬</a:t>
            </a:r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및 영상 제작</a:t>
            </a:r>
            <a:endParaRPr lang="en-US" altLang="ko-KR" sz="2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59566" y="3261487"/>
            <a:ext cx="41452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A54F69-E15B-41DB-89C7-6EBB6F69FEA7}"/>
              </a:ext>
            </a:extLst>
          </p:cNvPr>
          <p:cNvGrpSpPr/>
          <p:nvPr/>
        </p:nvGrpSpPr>
        <p:grpSpPr>
          <a:xfrm>
            <a:off x="2375451" y="2924555"/>
            <a:ext cx="9550268" cy="11330516"/>
            <a:chOff x="3967185" y="-462111"/>
            <a:chExt cx="9550268" cy="1133051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31936EC-3C82-467A-AD6F-26C067C3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2074">
              <a:off x="3967185" y="3967650"/>
              <a:ext cx="2522104" cy="44837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A63D308-54C3-4F7F-AFF5-653152BDC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2074">
              <a:off x="8893228" y="-342034"/>
              <a:ext cx="2522104" cy="44837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E36AB11-09A6-4A40-AA68-A2B6CC687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2074">
              <a:off x="7022198" y="4047086"/>
              <a:ext cx="2522104" cy="44837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ABE3B8C-3C71-4511-BEE2-48C72B855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82074">
              <a:off x="5858534" y="-462111"/>
              <a:ext cx="2522104" cy="44837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1EA6559-10BE-4130-9D47-469008991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4333" r="34333"/>
            <a:stretch/>
          </p:blipFill>
          <p:spPr>
            <a:xfrm rot="1375558">
              <a:off x="10970443" y="1905275"/>
              <a:ext cx="2547010" cy="4572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5EBC997-1C58-40D6-9AE0-9CCB0F376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4231" r="34231"/>
            <a:stretch/>
          </p:blipFill>
          <p:spPr>
            <a:xfrm rot="1375460">
              <a:off x="9110476" y="6365182"/>
              <a:ext cx="2524884" cy="45032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5280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641 0.6662 L 0.14193 -0.5835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17" y="-6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A29842B-A955-4325-9E5D-766A230D27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/>
          <a:stretch/>
        </p:blipFill>
        <p:spPr>
          <a:xfrm rot="10800000">
            <a:off x="0" y="609600"/>
            <a:ext cx="12192000" cy="6248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A4274C-2ECD-463E-BB75-1DA4AFE744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3"/>
          <a:stretch/>
        </p:blipFill>
        <p:spPr>
          <a:xfrm rot="10800000">
            <a:off x="0" y="0"/>
            <a:ext cx="12192000" cy="4855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0B2847-C9CB-4C94-824B-704AB33379ED}"/>
              </a:ext>
            </a:extLst>
          </p:cNvPr>
          <p:cNvSpPr txBox="1"/>
          <p:nvPr/>
        </p:nvSpPr>
        <p:spPr>
          <a:xfrm>
            <a:off x="3637474" y="2782669"/>
            <a:ext cx="491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감사합니다</a:t>
            </a:r>
            <a:endParaRPr lang="en-US" altLang="ko-K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219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땅파돈 최종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09190" y="823784"/>
            <a:ext cx="2973618" cy="5286432"/>
          </a:xfrm>
          <a:prstGeom prst="roundRect">
            <a:avLst>
              <a:gd name="adj" fmla="val 4025"/>
            </a:avLst>
          </a:prstGeom>
          <a:ln w="57150">
            <a:solidFill>
              <a:schemeClr val="tx1"/>
            </a:solidFill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467750" y="315010"/>
            <a:ext cx="2194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홍보 영상</a:t>
            </a:r>
            <a:endParaRPr lang="en-US" altLang="ko-KR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-35168" y="530454"/>
            <a:ext cx="502918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62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9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4634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-35168" y="530454"/>
            <a:ext cx="502918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89629" y="4878150"/>
            <a:ext cx="4337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화면을 터치하여</a:t>
            </a:r>
            <a:endParaRPr lang="en-US" altLang="ko-KR" sz="32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벽을 부수세요</a:t>
            </a:r>
            <a:r>
              <a:rPr lang="en-US" altLang="ko-KR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.</a:t>
            </a:r>
            <a:endParaRPr lang="ko-KR" altLang="en-US" sz="32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4090" y="2825096"/>
            <a:ext cx="3505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1</a:t>
            </a:r>
            <a:endParaRPr lang="ko-KR" altLang="en-US" sz="13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750" y="315010"/>
            <a:ext cx="2194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게임 개요</a:t>
            </a:r>
            <a:endParaRPr lang="en-US" altLang="ko-KR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3B71C1-E0ED-4C81-A67F-4FE42B48F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84" y="1282309"/>
            <a:ext cx="2659502" cy="4725639"/>
          </a:xfrm>
          <a:prstGeom prst="rect">
            <a:avLst/>
          </a:prstGeom>
          <a:ln w="127000" cap="rnd"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>
              <a:rot lat="0" lon="20400000" rev="174516"/>
            </a:camera>
            <a:lightRig rig="twoPt" dir="t">
              <a:rot lat="0" lon="0" rev="7200000"/>
            </a:lightRig>
          </a:scene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75E252-4621-4BA2-9D33-E3D27A98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417">
            <a:off x="4144678" y="3416423"/>
            <a:ext cx="1723562" cy="20955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64FFD4-FE20-4B11-8521-37A317DF2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629" y="4690366"/>
            <a:ext cx="2659502" cy="17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703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703386" y="1164468"/>
            <a:ext cx="4337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땅에 묻혀있던</a:t>
            </a:r>
            <a:endParaRPr lang="en-US" altLang="ko-KR" sz="32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pPr algn="r"/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돈과 아이템을</a:t>
            </a:r>
            <a:endParaRPr lang="en-US" altLang="ko-KR" sz="32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pPr algn="r"/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모으세요</a:t>
            </a:r>
            <a:r>
              <a:rPr lang="en-US" altLang="ko-KR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.</a:t>
            </a:r>
            <a:endParaRPr lang="ko-KR" altLang="en-US" sz="32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4152" y="375139"/>
            <a:ext cx="158847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6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endParaRPr lang="ko-KR" altLang="en-US" sz="166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14805D-073C-44FC-9FD6-6321B5CC3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71" y="846295"/>
            <a:ext cx="2562591" cy="4564482"/>
          </a:xfrm>
          <a:prstGeom prst="rect">
            <a:avLst/>
          </a:prstGeom>
          <a:ln w="127000">
            <a:solidFill>
              <a:schemeClr val="tx1"/>
            </a:solidFill>
          </a:ln>
          <a:effectLst>
            <a:glow rad="165100">
              <a:schemeClr val="bg1">
                <a:alpha val="40000"/>
              </a:schemeClr>
            </a:glow>
          </a:effectLst>
          <a:scene3d>
            <a:camera prst="perspectiveHeroicExtremeLeftFacing">
              <a:rot lat="0" lon="1200000" rev="21425485"/>
            </a:camera>
            <a:lightRig rig="soft" dir="t"/>
          </a:scene3d>
        </p:spPr>
      </p:pic>
      <p:pic>
        <p:nvPicPr>
          <p:cNvPr id="8" name="그림 7" descr="건물, 방, 장난감, 케이크이(가) 표시된 사진&#10;&#10;자동 생성된 설명">
            <a:extLst>
              <a:ext uri="{FF2B5EF4-FFF2-40B4-BE49-F238E27FC236}">
                <a16:creationId xmlns:a16="http://schemas.microsoft.com/office/drawing/2014/main" id="{355D4A50-174C-4340-A7B2-6BCAAC19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62682">
            <a:off x="6923102" y="3952863"/>
            <a:ext cx="4205134" cy="236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638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52399" y="4557739"/>
            <a:ext cx="4337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모은 재료들로</a:t>
            </a:r>
            <a:endParaRPr lang="en-US" altLang="ko-KR" sz="32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pPr algn="r"/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도구를</a:t>
            </a:r>
            <a:r>
              <a:rPr lang="en-US" altLang="ko-KR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강화하고</a:t>
            </a:r>
            <a:endParaRPr lang="en-US" altLang="ko-KR" sz="32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pPr algn="r"/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조합하세요</a:t>
            </a:r>
            <a:r>
              <a:rPr lang="en-US" altLang="ko-KR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.</a:t>
            </a:r>
            <a:endParaRPr lang="ko-KR" altLang="en-US" sz="32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43906" y="1910861"/>
            <a:ext cx="158847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6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3</a:t>
            </a:r>
            <a:endParaRPr lang="ko-KR" altLang="en-US" sz="166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BF1BDE-FC27-4EBC-8C41-0568A5856691}"/>
              </a:ext>
            </a:extLst>
          </p:cNvPr>
          <p:cNvGrpSpPr/>
          <p:nvPr/>
        </p:nvGrpSpPr>
        <p:grpSpPr>
          <a:xfrm>
            <a:off x="4633589" y="867426"/>
            <a:ext cx="4704481" cy="6628360"/>
            <a:chOff x="4733375" y="682448"/>
            <a:chExt cx="5026851" cy="7082562"/>
          </a:xfrm>
        </p:grpSpPr>
        <p:pic>
          <p:nvPicPr>
            <p:cNvPr id="7" name="그림 6" descr="테이블, 트럭, 자동차, 앉아있는이(가) 표시된 사진&#10;&#10;자동 생성된 설명">
              <a:extLst>
                <a:ext uri="{FF2B5EF4-FFF2-40B4-BE49-F238E27FC236}">
                  <a16:creationId xmlns:a16="http://schemas.microsoft.com/office/drawing/2014/main" id="{EE398C32-1C45-4041-918C-FA416260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3981" y="682448"/>
              <a:ext cx="2966245" cy="5322364"/>
            </a:xfrm>
            <a:prstGeom prst="roundRect">
              <a:avLst>
                <a:gd name="adj" fmla="val 167"/>
              </a:avLst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241300" dir="13500000" algn="tl" rotWithShape="0">
                <a:schemeClr val="bg1">
                  <a:alpha val="60000"/>
                </a:schemeClr>
              </a:outerShdw>
            </a:effectLst>
            <a:scene3d>
              <a:camera prst="perspectiveFront" fov="4800000">
                <a:rot lat="0" lon="1200000" rev="21426000"/>
              </a:camera>
              <a:lightRig rig="soft" dir="t"/>
            </a:scene3d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EB9E2D7-AF38-4F28-BB5E-70854EA6E9FD}"/>
                </a:ext>
              </a:extLst>
            </p:cNvPr>
            <p:cNvGrpSpPr/>
            <p:nvPr/>
          </p:nvGrpSpPr>
          <p:grpSpPr>
            <a:xfrm>
              <a:off x="4733375" y="2920127"/>
              <a:ext cx="2725247" cy="4844883"/>
              <a:chOff x="4652797" y="-522406"/>
              <a:chExt cx="5045809" cy="8970327"/>
            </a:xfrm>
          </p:grpSpPr>
          <p:pic>
            <p:nvPicPr>
              <p:cNvPr id="8" name="그림 7" descr="음식이(가) 표시된 사진&#10;&#10;자동 생성된 설명">
                <a:extLst>
                  <a:ext uri="{FF2B5EF4-FFF2-40B4-BE49-F238E27FC236}">
                    <a16:creationId xmlns:a16="http://schemas.microsoft.com/office/drawing/2014/main" id="{2B142025-EEF3-46FE-A901-5758CE8CA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2797" y="-522406"/>
                <a:ext cx="5045809" cy="8970327"/>
              </a:xfrm>
              <a:prstGeom prst="rect">
                <a:avLst/>
              </a:prstGeom>
            </p:spPr>
          </p:pic>
          <p:sp>
            <p:nvSpPr>
              <p:cNvPr id="9" name="별: 꼭짓점 4개 8">
                <a:extLst>
                  <a:ext uri="{FF2B5EF4-FFF2-40B4-BE49-F238E27FC236}">
                    <a16:creationId xmlns:a16="http://schemas.microsoft.com/office/drawing/2014/main" id="{6294C313-83EE-428A-BE89-635CD038BC59}"/>
                  </a:ext>
                </a:extLst>
              </p:cNvPr>
              <p:cNvSpPr/>
              <p:nvPr/>
            </p:nvSpPr>
            <p:spPr>
              <a:xfrm rot="20876289">
                <a:off x="6365342" y="1488321"/>
                <a:ext cx="609600" cy="6096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별: 꼭짓점 4개 9">
                <a:extLst>
                  <a:ext uri="{FF2B5EF4-FFF2-40B4-BE49-F238E27FC236}">
                    <a16:creationId xmlns:a16="http://schemas.microsoft.com/office/drawing/2014/main" id="{C8FF7AFD-B2F4-45F4-A797-0A025BCDA3A9}"/>
                  </a:ext>
                </a:extLst>
              </p:cNvPr>
              <p:cNvSpPr/>
              <p:nvPr/>
            </p:nvSpPr>
            <p:spPr>
              <a:xfrm>
                <a:off x="8867242" y="1031121"/>
                <a:ext cx="609600" cy="6096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별: 꼭짓점 4개 10">
                <a:extLst>
                  <a:ext uri="{FF2B5EF4-FFF2-40B4-BE49-F238E27FC236}">
                    <a16:creationId xmlns:a16="http://schemas.microsoft.com/office/drawing/2014/main" id="{A8937BFD-4F0C-4C2D-990D-1C96E232DCAF}"/>
                  </a:ext>
                </a:extLst>
              </p:cNvPr>
              <p:cNvSpPr/>
              <p:nvPr/>
            </p:nvSpPr>
            <p:spPr>
              <a:xfrm rot="643493">
                <a:off x="8232242" y="4028321"/>
                <a:ext cx="609600" cy="609600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bg1"/>
                  </a:solidFill>
                </a:endParaRPr>
              </a:p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28622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15941" y="3064886"/>
            <a:ext cx="4337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굴착을 방해하는</a:t>
            </a:r>
            <a:endParaRPr lang="en-US" altLang="ko-KR" sz="2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r>
              <a:rPr lang="ko-KR" altLang="en-US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몬스터를</a:t>
            </a:r>
            <a:endParaRPr lang="en-US" altLang="ko-KR" sz="2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r>
              <a:rPr lang="ko-KR" altLang="en-US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물리치세요</a:t>
            </a:r>
            <a:r>
              <a:rPr lang="en-US" altLang="ko-KR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.</a:t>
            </a:r>
            <a:endParaRPr lang="ko-KR" altLang="en-US" sz="2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2017" y="418008"/>
            <a:ext cx="158847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6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4</a:t>
            </a:r>
            <a:endParaRPr lang="ko-KR" altLang="en-US" sz="166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DC6486-032E-4782-A87B-698BE2F9CE71}"/>
              </a:ext>
            </a:extLst>
          </p:cNvPr>
          <p:cNvGrpSpPr/>
          <p:nvPr/>
        </p:nvGrpSpPr>
        <p:grpSpPr>
          <a:xfrm>
            <a:off x="1999806" y="797563"/>
            <a:ext cx="6264173" cy="5749287"/>
            <a:chOff x="1947742" y="715013"/>
            <a:chExt cx="6546401" cy="6008317"/>
          </a:xfrm>
        </p:grpSpPr>
        <p:pic>
          <p:nvPicPr>
            <p:cNvPr id="6" name="그림 5" descr="컴퓨터, 앉아있는, 다른, 테이블이(가) 표시된 사진&#10;&#10;자동 생성된 설명">
              <a:extLst>
                <a:ext uri="{FF2B5EF4-FFF2-40B4-BE49-F238E27FC236}">
                  <a16:creationId xmlns:a16="http://schemas.microsoft.com/office/drawing/2014/main" id="{29F43BB7-7D35-48DD-AE3A-10FA1004B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742" y="715013"/>
              <a:ext cx="2848545" cy="5034067"/>
            </a:xfrm>
            <a:prstGeom prst="roundRect">
              <a:avLst>
                <a:gd name="adj" fmla="val 1811"/>
              </a:avLst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279400" dir="13500000" algn="tr" rotWithShape="0">
                <a:schemeClr val="bg1">
                  <a:alpha val="63000"/>
                </a:schemeClr>
              </a:outerShdw>
              <a:softEdge rad="0"/>
            </a:effectLst>
            <a:scene3d>
              <a:camera prst="perspectiveRelaxedModerately" fov="4800000">
                <a:rot lat="0" lon="20400000" rev="174000"/>
              </a:camera>
              <a:lightRig rig="threePt" dir="t"/>
            </a:scene3d>
          </p:spPr>
        </p:pic>
        <p:pic>
          <p:nvPicPr>
            <p:cNvPr id="8" name="그림 7" descr="장난감이(가) 표시된 사진&#10;&#10;자동 생성된 설명">
              <a:extLst>
                <a:ext uri="{FF2B5EF4-FFF2-40B4-BE49-F238E27FC236}">
                  <a16:creationId xmlns:a16="http://schemas.microsoft.com/office/drawing/2014/main" id="{93CABA45-39D3-4A3C-ACCA-76179F45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9401" y="2919754"/>
              <a:ext cx="4564742" cy="3803576"/>
            </a:xfrm>
            <a:prstGeom prst="rect">
              <a:avLst/>
            </a:prstGeom>
          </p:spPr>
        </p:pic>
      </p:grp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C963CEAB-327A-46CA-B036-74E4FF156CA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4708812">
            <a:off x="4355824" y="4455913"/>
            <a:ext cx="593863" cy="59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566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22324" y="3674029"/>
            <a:ext cx="28754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환생을 통해</a:t>
            </a:r>
            <a:endParaRPr lang="en-US" altLang="ko-KR" sz="2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r>
              <a:rPr lang="ko-KR" altLang="en-US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끊임없이</a:t>
            </a:r>
            <a:endParaRPr lang="en-US" altLang="ko-KR" sz="2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  <a:p>
            <a:r>
              <a:rPr lang="ko-KR" altLang="en-US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성장하세요</a:t>
            </a:r>
            <a:r>
              <a:rPr lang="en-US" altLang="ko-KR" sz="2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.</a:t>
            </a:r>
            <a:endParaRPr lang="ko-KR" altLang="en-US" sz="28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33845" y="2693553"/>
            <a:ext cx="158847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6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5</a:t>
            </a:r>
            <a:endParaRPr lang="ko-KR" altLang="en-US" sz="16600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162DD1-B604-442C-AB2F-13A73014CF2C}"/>
              </a:ext>
            </a:extLst>
          </p:cNvPr>
          <p:cNvGrpSpPr/>
          <p:nvPr/>
        </p:nvGrpSpPr>
        <p:grpSpPr>
          <a:xfrm>
            <a:off x="176820" y="971043"/>
            <a:ext cx="5632311" cy="6453750"/>
            <a:chOff x="-517946" y="594726"/>
            <a:chExt cx="6516211" cy="7466561"/>
          </a:xfrm>
        </p:grpSpPr>
        <p:pic>
          <p:nvPicPr>
            <p:cNvPr id="7" name="그림 6" descr="테이블, 케이크, 다른, 상자이(가) 표시된 사진&#10;&#10;자동 생성된 설명">
              <a:extLst>
                <a:ext uri="{FF2B5EF4-FFF2-40B4-BE49-F238E27FC236}">
                  <a16:creationId xmlns:a16="http://schemas.microsoft.com/office/drawing/2014/main" id="{128E2076-30EC-45F8-9DA3-B604FE948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1729" y="594726"/>
              <a:ext cx="2946536" cy="5255294"/>
            </a:xfrm>
            <a:prstGeom prst="roundRect">
              <a:avLst>
                <a:gd name="adj" fmla="val 296"/>
              </a:avLst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228600" dir="2700000" algn="tl" rotWithShape="0">
                <a:schemeClr val="bg1">
                  <a:alpha val="48000"/>
                </a:schemeClr>
              </a:outerShdw>
            </a:effectLst>
            <a:scene3d>
              <a:camera prst="perspectiveAbove" fov="4800000">
                <a:rot lat="0" lon="20400000" rev="174000"/>
              </a:camera>
              <a:lightRig rig="twoPt" dir="t"/>
            </a:scene3d>
          </p:spPr>
        </p:pic>
        <p:pic>
          <p:nvPicPr>
            <p:cNvPr id="6" name="그림 5" descr="장난감이(가) 표시된 사진&#10;&#10;자동 생성된 설명">
              <a:extLst>
                <a:ext uri="{FF2B5EF4-FFF2-40B4-BE49-F238E27FC236}">
                  <a16:creationId xmlns:a16="http://schemas.microsoft.com/office/drawing/2014/main" id="{1F7F6144-C43F-4FAE-A16A-C39714D18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17946" y="2887931"/>
              <a:ext cx="6208641" cy="5173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5624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-35168" y="530454"/>
            <a:ext cx="502918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64" r="34864"/>
          <a:stretch/>
        </p:blipFill>
        <p:spPr>
          <a:xfrm>
            <a:off x="1928611" y="1561115"/>
            <a:ext cx="3735770" cy="3735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7" r="35407"/>
          <a:stretch/>
        </p:blipFill>
        <p:spPr>
          <a:xfrm>
            <a:off x="7052337" y="1561116"/>
            <a:ext cx="3735770" cy="3735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70" y="1860274"/>
            <a:ext cx="4598495" cy="344718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552266" y="1561115"/>
            <a:ext cx="4598495" cy="3735770"/>
            <a:chOff x="1552266" y="1561115"/>
            <a:chExt cx="4598495" cy="373577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64" r="34864"/>
            <a:stretch/>
          </p:blipFill>
          <p:spPr>
            <a:xfrm>
              <a:off x="1928457" y="1561115"/>
              <a:ext cx="3735770" cy="37357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266" y="1849697"/>
              <a:ext cx="4598495" cy="3447188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931319" y="4042755"/>
            <a:ext cx="4732754" cy="99987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5400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타격감</a:t>
            </a:r>
            <a:endParaRPr lang="ko-KR" altLang="en-US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35C2AB-07FF-45FE-8CBA-FF88F563AD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6233" y="1849697"/>
            <a:ext cx="4423070" cy="331568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1D046C1-54F6-4F41-AD30-A0B696BABC6A}"/>
              </a:ext>
            </a:extLst>
          </p:cNvPr>
          <p:cNvGrpSpPr/>
          <p:nvPr/>
        </p:nvGrpSpPr>
        <p:grpSpPr>
          <a:xfrm>
            <a:off x="6536233" y="1561114"/>
            <a:ext cx="4423070" cy="3735770"/>
            <a:chOff x="6539137" y="1561115"/>
            <a:chExt cx="4423070" cy="373577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407" r="35407"/>
            <a:stretch/>
          </p:blipFill>
          <p:spPr>
            <a:xfrm>
              <a:off x="7052337" y="1561115"/>
              <a:ext cx="3735770" cy="37357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7CA216-C666-46C4-B762-00DB54CFD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39137" y="1860274"/>
              <a:ext cx="4423070" cy="3315684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7028729" y="4042755"/>
            <a:ext cx="4732754" cy="99987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스토리</a:t>
            </a:r>
            <a:endParaRPr lang="ko-KR" altLang="en-US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750" y="315010"/>
            <a:ext cx="2194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2" panose="02020600000000000000" pitchFamily="18" charset="-127"/>
                <a:ea typeface="a시월구일2" panose="02020600000000000000" pitchFamily="18" charset="-127"/>
              </a:rPr>
              <a:t>주요 게임 특징</a:t>
            </a:r>
            <a:endParaRPr lang="en-US" altLang="ko-KR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476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6" presetClass="emph" presetSubtype="0" decel="6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54118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1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 l="16305"/>
          <a:stretch/>
        </p:blipFill>
        <p:spPr>
          <a:xfrm>
            <a:off x="0" y="1"/>
            <a:ext cx="4678680" cy="4190628"/>
          </a:xfrm>
          <a:prstGeom prst="rect">
            <a:avLst/>
          </a:prstGeom>
          <a:blipFill dpi="0" rotWithShape="1">
            <a:blip r:embed="rId6">
              <a:alphaModFix amt="58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a:blipFill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0490" y="1644"/>
            <a:ext cx="13046700" cy="6858000"/>
          </a:xfrm>
          <a:prstGeom prst="rect">
            <a:avLst/>
          </a:prstGeom>
        </p:spPr>
      </p:pic>
      <p:pic>
        <p:nvPicPr>
          <p:cNvPr id="3" name="1_weapon60%">
            <a:hlinkClick r:id="" action="ppaction://media"/>
            <a:extLst>
              <a:ext uri="{FF2B5EF4-FFF2-40B4-BE49-F238E27FC236}">
                <a16:creationId xmlns:a16="http://schemas.microsoft.com/office/drawing/2014/main" id="{276AF4C7-9116-4240-B75C-9FE64865A5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8970" y="612990"/>
            <a:ext cx="3110541" cy="5610661"/>
          </a:xfrm>
          <a:prstGeom prst="roundRect">
            <a:avLst>
              <a:gd name="adj" fmla="val 5439"/>
            </a:avLst>
          </a:prstGeom>
          <a:ln w="76200">
            <a:solidFill>
              <a:schemeClr val="tx2">
                <a:lumMod val="50000"/>
              </a:schemeClr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7" name="TextBox 16"/>
          <p:cNvSpPr txBox="1"/>
          <p:nvPr/>
        </p:nvSpPr>
        <p:spPr>
          <a:xfrm>
            <a:off x="2339340" y="3728964"/>
            <a:ext cx="5069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3</a:t>
            </a:r>
            <a:r>
              <a:rPr lang="ko-KR" altLang="en-US" sz="54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중 장착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188720" y="4776086"/>
            <a:ext cx="61792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39340" y="4950572"/>
            <a:ext cx="5069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굴착도구</a:t>
            </a:r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단 장착 시스템을 통한</a:t>
            </a:r>
            <a:endParaRPr lang="en-US" altLang="ko-KR" sz="2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r"/>
            <a:r>
              <a:rPr lang="ko-KR" altLang="en-US" sz="2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다중 타격 쾌감 극대화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0" y="317050"/>
            <a:ext cx="4798417" cy="6743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9646" y="377385"/>
            <a:ext cx="506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1_ 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시원한 </a:t>
            </a:r>
            <a:r>
              <a:rPr lang="ko-KR" alt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타격감</a:t>
            </a:r>
            <a:endParaRPr lang="ko-KR" alt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a시월구일3" panose="02020600000000000000" pitchFamily="18" charset="-127"/>
              <a:ea typeface="a시월구일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991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191</Words>
  <Application>Microsoft Office PowerPoint</Application>
  <PresentationFormat>와이드스크린</PresentationFormat>
  <Paragraphs>63</Paragraphs>
  <Slides>18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a시월구일1</vt:lpstr>
      <vt:lpstr>a시월구일2</vt:lpstr>
      <vt:lpstr>a시월구일3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 준아</dc:creator>
  <cp:lastModifiedBy>김 영희</cp:lastModifiedBy>
  <cp:revision>147</cp:revision>
  <dcterms:created xsi:type="dcterms:W3CDTF">2020-06-06T07:30:58Z</dcterms:created>
  <dcterms:modified xsi:type="dcterms:W3CDTF">2021-06-22T07:11:57Z</dcterms:modified>
</cp:coreProperties>
</file>